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20"/>
  </p:notesMasterIdLst>
  <p:handoutMasterIdLst>
    <p:handoutMasterId r:id="rId21"/>
  </p:handoutMasterIdLst>
  <p:sldIdLst>
    <p:sldId id="269" r:id="rId5"/>
    <p:sldId id="273" r:id="rId6"/>
    <p:sldId id="297" r:id="rId7"/>
    <p:sldId id="298" r:id="rId8"/>
    <p:sldId id="299" r:id="rId9"/>
    <p:sldId id="300" r:id="rId10"/>
    <p:sldId id="285" r:id="rId11"/>
    <p:sldId id="287" r:id="rId12"/>
    <p:sldId id="290" r:id="rId13"/>
    <p:sldId id="295" r:id="rId14"/>
    <p:sldId id="296" r:id="rId15"/>
    <p:sldId id="292" r:id="rId16"/>
    <p:sldId id="301" r:id="rId17"/>
    <p:sldId id="302" r:id="rId18"/>
    <p:sldId id="282" r:id="rId19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0" autoAdjust="0"/>
    <p:restoredTop sz="56125" autoAdjust="0"/>
  </p:normalViewPr>
  <p:slideViewPr>
    <p:cSldViewPr snapToGrid="0">
      <p:cViewPr>
        <p:scale>
          <a:sx n="63" d="100"/>
          <a:sy n="63" d="100"/>
        </p:scale>
        <p:origin x="612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73256AF-E6A6-463C-B122-84CA4DB2DA02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D0E1812-5668-4135-AF97-1030DA753B52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E81925-CA98-455D-A45B-7A71D36D9055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noProof="1"/>
              <a:t>Здравствуйте, уважаумые члены комиссии! Вашему вниманию предлагается дипломная работа на тему</a:t>
            </a:r>
            <a:r>
              <a:rPr lang="en-US" noProof="1"/>
              <a:t>: </a:t>
            </a:r>
            <a:r>
              <a:rPr lang="ru-RU" noProof="1"/>
              <a:t>РАЗРАБОТКА ЧАТ-БОТА ДЛЯ БАНКОВСКИХ СИСТЕМ.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ru-RU" noProof="1" smtClean="0"/>
              <a:t>1</a:t>
            </a:fld>
            <a:endParaRPr lang="ru-RU" noProof="1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7721E7-D070-4782-9AA3-F330B1E3D14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defTabSz="914400" rtl="0" eaLnBrk="1" latinLnBrk="0" hangingPunct="1">
              <a:buFontTx/>
              <a:buNone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Как я упоминал, мы пропускаем все элементы нашей базы знаний через обученную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Embedding 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модель и на выходе имеем числовые вектора, соответствующие каждому предложению в пространстве. При работе чат-бота, на вход получаем запрос от пользователя, который так же преобразуется в числовой вектор и ищется наиболее близкие по смыслу знания из базы. Для поиска выполняется попарное сравнение скалярного произведения векторов. То есть чем оно больше – тем семантически ближе предложения. Соответственно скалярное произведение векторов у элементов из базы знаний, которые не связаны с тем, что надо знать пользователю будет намного меньше.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10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544022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defTabSz="914400" rtl="0" eaLnBrk="1" latinLnBrk="0" hangingPunct="1">
              <a:buFontTx/>
              <a:buNone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 этом слайде вы можете видеть используемую технологию встраивания. Каждый раз, когда пользователь обращается к боту, внутри к языковой модели формируется запрос, состоящий из правила, контекста и вопроса клиента.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11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7354669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defTabSz="914400" rtl="0" eaLnBrk="1" latinLnBrk="0" hangingPunct="1">
              <a:buFontTx/>
              <a:buNone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 данном слайде вы можете увидеть примеры работы программы.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12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72801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Один из главных минусов использования общедоступного OpenAI API заключается в том, что встроенные вспомогательные данные, а также запросы пользователей, могут быть переданы на сервера компании OpenAI. Это может вызвать опасения в отношении конфиденциальности и безопасности данных, особенно в случае, если эти данные содержат чувствительную банковскую информацию.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13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4614020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Во избежания утечки данных, я избавился от взаимодействия с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OpenAI API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и разработал полностью локальную версию банковского чат-бота, который позволяет клиентам задавать вопросы чат-боту, а самому виртуальному ассистенту работать без необходимости подключения к интернету. В этом решении используются возможности LLM (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Large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Language Model) для создания интеллектуального ассистента, работающего исключительно внутри клиентской среды выполнения. Это означает, что все данные остаются строго конфиденциальными и никогда не покидают устройство пользователя.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Архитектура приложения имеет такую же структуру, однако используются другие инструменты. Была использована платформа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Hugging Face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с коллекцией готовых моделей машинного обучения под разные задачи. В случае поставленной задачи я использовал две модели: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arenR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Языковая модель, способная генерировать осмысленный текст на основе дополнительного контекста;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arenR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Embedding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модель для поиска наиболее близкой по смыслу информации в базе знаний. Нужна для того, чтобы формировать дополнительный контекст на основе наиболее релевантной информации.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Я использовал выбранные модели с платформы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Hugging Face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можно благодаря библиотеке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Transformers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Для хранения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 доступа нашей базы знаний я использовал следующие инструменты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</a:p>
          <a:p>
            <a:pPr algn="l" fontAlgn="base"/>
            <a:r>
              <a:rPr lang="ru-RU" sz="2800" b="0" i="0" dirty="0" err="1">
                <a:solidFill>
                  <a:srgbClr val="15171A"/>
                </a:solidFill>
                <a:effectLst/>
                <a:latin typeface="var(--font-serif)"/>
              </a:rPr>
              <a:t>LangChain</a:t>
            </a:r>
            <a:r>
              <a:rPr lang="ru-RU" sz="2800" b="0" i="0" dirty="0">
                <a:solidFill>
                  <a:srgbClr val="15171A"/>
                </a:solidFill>
                <a:effectLst/>
                <a:latin typeface="var(--font-serif)"/>
              </a:rPr>
              <a:t> и </a:t>
            </a:r>
            <a:r>
              <a:rPr lang="ru-RU" sz="2800" b="0" i="0" dirty="0" err="1">
                <a:solidFill>
                  <a:srgbClr val="15171A"/>
                </a:solidFill>
                <a:effectLst/>
                <a:latin typeface="var(--font-serif)"/>
              </a:rPr>
              <a:t>Chroma</a:t>
            </a:r>
            <a:r>
              <a:rPr lang="en-US" sz="2800" b="0" i="0" dirty="0">
                <a:solidFill>
                  <a:srgbClr val="15171A"/>
                </a:solidFill>
                <a:effectLst/>
                <a:latin typeface="var(--font-serif)"/>
              </a:rPr>
              <a:t> – </a:t>
            </a:r>
            <a:r>
              <a:rPr lang="ru-RU" sz="2800" b="0" i="0" dirty="0">
                <a:solidFill>
                  <a:srgbClr val="15171A"/>
                </a:solidFill>
                <a:effectLst/>
                <a:latin typeface="var(--font-serif)"/>
              </a:rPr>
              <a:t>инструменты, которые идеально подходят друг другу.</a:t>
            </a:r>
          </a:p>
          <a:p>
            <a:pPr algn="l" fontAlgn="base"/>
            <a:r>
              <a:rPr lang="ru-RU" sz="2800" b="0" i="0" dirty="0">
                <a:solidFill>
                  <a:srgbClr val="15171A"/>
                </a:solidFill>
                <a:effectLst/>
                <a:latin typeface="var(--font-serif)"/>
              </a:rPr>
              <a:t>Первый предоставляет платформу для простого локального прототипирования приложений LLM, а второй предоставляет векторное хранилище и встраиваемую базу данных, которые могут беспрепятственно работать во время локальной разработки для поддержки этих приложений.</a:t>
            </a:r>
          </a:p>
          <a:p>
            <a:pPr indent="450215" algn="just">
              <a:lnSpc>
                <a:spcPct val="150000"/>
              </a:lnSpc>
            </a:pPr>
            <a:endParaRPr lang="ru-RU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14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2374034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заключение можно отметить, что одной из основных проблем существующих чат-ботов в банковской сфере является их недостаточная естественность и ограниченность в коммуникации, что приводит к предпочтению людьми общения с операторами.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Во время проведения исследования, был сделан вывод о том, что внедрение в алгоритм работы чат-бота языковой модели, основанной на искусственном интеллекте, позволяет значительно улучшить качество речи виртуального ассистента. Языковая модель, обученная на больших объемах текстовых данных, способна генерировать более естественные и связные ответы, что делает взаимодействие с чат-ботом более приятным и продуктивным для пользователей.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процессе достижения поставленной цели был разработан прототип чата с чат-ботом со встроенной языковой моделью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GPT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-3.5-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turbo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компании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OpenAI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API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Были выявлены положительные стороны и недостатки полученного решения. Главным минусом считается утечка данных на серверах компании, предоставляющей готовую модель.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Ключевым шагом для устранения минуса полученного решения стало внедрение языковой модели в открытом доступе с платформы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Hugging Face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результате проделанной работы был разработан банковский чат-бот, способный обслуживать клиентов и предоставлять им поддержку в их потребностях без использования сети Интернет, то есть без утечки корпоративных данных.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15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963751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defTabSz="914400" rtl="0" eaLnBrk="1" latinLnBrk="0" hangingPunct="1">
              <a:buFontTx/>
              <a:buNone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Была поставлена следующая цель (со слайда) и были достигнуты следующие задачи (со слайда).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69450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 algn="just">
              <a:lnSpc>
                <a:spcPct val="150000"/>
              </a:lnSpc>
            </a:pPr>
            <a:r>
              <a:rPr lang="ru-RU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наше время, эпоху всеобщего удаленного доступа, большинство людей при использовании банковских услуг сталкиваются с рядом проблем, в частности: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ru-RU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Опасность заражения каким-либо вирусом в периоды повышения уровня заболеваемости;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ru-RU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Удаленность банковского отделения от места жительства в некоторых регионах;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ru-RU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Длительное время ожидания;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ru-RU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Уменьшение стоимости содержания </a:t>
            </a:r>
            <a:r>
              <a:rPr lang="en-US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call-</a:t>
            </a:r>
            <a:r>
              <a:rPr lang="ru-RU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центров.</a:t>
            </a:r>
          </a:p>
          <a:p>
            <a:pPr marL="0" lvl="0" indent="0" algn="just">
              <a:lnSpc>
                <a:spcPct val="150000"/>
              </a:lnSpc>
              <a:buFont typeface="Symbol" panose="05050102010706020507" pitchFamily="18" charset="2"/>
              <a:buNone/>
            </a:pPr>
            <a:endParaRPr lang="ru-RU" sz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lvl="0" indent="0" algn="just">
              <a:lnSpc>
                <a:spcPct val="150000"/>
              </a:lnSpc>
              <a:buFont typeface="Symbol" panose="05050102010706020507" pitchFamily="18" charset="2"/>
              <a:buNone/>
            </a:pPr>
            <a:r>
              <a:rPr lang="ru-RU" sz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Многие из приведенных проблем может решить дистанционное обслуживание клиентов. Банковский виртуальный собеседник или другими словами чат-бот – одно из таких решений, которое автоматизирует процесс взаимодействия с клиентами.</a:t>
            </a:r>
          </a:p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3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529373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000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Одной из проблем большинства существующих чат-ботов является то, что общение с ними очень похоже на общение с роботами, которые запрограммированы использовать ограниченный набор слов и инструкций. Люди предпочитают общаться с другими людьми, а не с роботами. Именно поэтому, на текущем этапе развития чат-ботов, они предпочитают обратиться в отделение банка или позвонить оператору. Взаимодействие </a:t>
            </a:r>
            <a:r>
              <a:rPr lang="ru-RU" sz="18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 существующими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чат-ботами зачастую неотличимо от работы с пользовательским интерфейсом банковского приложения, где приходится переключаться между различными окнами с помощью кнопок.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Хотя можно было бы сказать, что все функции легко доступны в банковском приложении, на самом деле это не совсем так. В идеальном мире разработки все функции действительно были бы четко представлены в пользовательском интерфейсе с понятными объяснениями, и банковские продукты были бы настолько простыми, что их описание помещалось бы на полстраницы. Однако, учитывая объем разработки и количество подразделений, работающих над продуктом, это обычно не так. Документация по банковским продуктам содержит сотни страниц, полных деталей.</a:t>
            </a:r>
          </a:p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4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36738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В результате выполнения работы были рассмотрены чат-боты из мобильных приложений трех крупных банков</a:t>
            </a:r>
            <a:r>
              <a:rPr lang="en-US" dirty="0"/>
              <a:t>: </a:t>
            </a:r>
            <a:r>
              <a:rPr lang="ru-RU" dirty="0"/>
              <a:t>Почта Банк, Тинькофф и Сбер. На слайдах вы можете увидеть, что бот Почта Банка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хорошо распознает намерение пользователя и предлагает наиболее полезные возможности в виде кнопок. Помощник Дмитрий переключает вас к оператору, если он не понял сообщения от пользователя или клиента не устроило н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ичего из предложенных вариантов.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Далее обратите внимание на чат с ботом Тинькофф банка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можно сделать вывод, что чат-бот Олег не очень хорошо общается в свободной форме, однако имеет различные кнопки-подсказки, которые ускоряют консультацию. Он больше похож на текстовый интерфейс приложения.</a:t>
            </a:r>
            <a:endParaRPr lang="ru-RU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Следующий рассмотренный пример – это чат-бот Сбер банка.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Пообщавшись с ним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можно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сделать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вывод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что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он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очень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хорошо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определяет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контекст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запроса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и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предлагает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нужные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решения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При общении не о функционале приложения иногда путается, как на слайде.</a:t>
            </a:r>
            <a:endParaRPr lang="ru-RU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5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750486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реализации прототипа чата для банковского приложения будем использовать готовые модели, которые предоставляет интерфейс OpenAI API. Используя этот инструмент, мы будем иметь доступ к некоторым из самых мощных языковых моделей, которые когда-либо создавались.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Однако, эти модели не могут генерировать предложения на банковскую тематику конкретного банка, так как не обучены на таких узконаправленных данных. В наши задачи входит каким-то образом научить этому используемую готовую модель.</a:t>
            </a:r>
          </a:p>
          <a:p>
            <a:pPr indent="450215" algn="just">
              <a:lnSpc>
                <a:spcPct val="150000"/>
              </a:lnSpc>
            </a:pPr>
            <a:endParaRPr lang="ru-RU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настоящее время существует два основных способа расширить базу знаний языковой модели: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Тонкая настройка (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fine-tuning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– это практика модификации существующей предварительно обученной языковой модели путём её обучения (под наблюдением) конкретной задаче;</a:t>
            </a: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Быстрое проектирование и встраивание – дополнение входящего в языковую модель запроса информацией из собранной базы знаний. Таким образом, мы не изменяем модель, а предоставляем ей данные, на основе которых она генерирует ответ на естественном языке.</a:t>
            </a:r>
          </a:p>
          <a:p>
            <a:pPr indent="450215" algn="just">
              <a:lnSpc>
                <a:spcPct val="150000"/>
              </a:lnSpc>
            </a:pPr>
            <a:endParaRPr lang="ru-RU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нашей реализации мы будем использовать второй способ, так как он проще и дешевле, чем первый. Однако мы сталкиваемся с проблемой: на вход готовой языковой модели мы не можем подать всю базу знаний, которую мы имеем, так как она может быть очень большой. Решить эту задачу можно при помощи поиска и встраиванием в запрос наиболее релевантной информации. Такой механизм можно реализовать с использованием инструмента OpenAI 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Embeddings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OpenAI </a:t>
            </a:r>
            <a:r>
              <a:rPr lang="ru-RU" sz="1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Embeddings</a:t>
            </a:r>
            <a:r>
              <a:rPr lang="ru-RU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это набор 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предобученных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векторных представлений слов, которые были получены с использованием глубоких нейронных сетей на огромных корпусах текстов. Эти векторные представления слов позволяют выразить семантические отношения между словами или предложениями в числовой форме. Таким образом, преобразуя входной запрос в векторные данные, мы будем находить семантически-близкие данные из нашей базы знаний отправлять их на вход языковой модели.</a:t>
            </a:r>
          </a:p>
          <a:p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6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605079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defTabSz="914400" rtl="0" eaLnBrk="1" latinLnBrk="0" hangingPunct="1">
              <a:buFontTx/>
              <a:buNone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База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знаний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формировалась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на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основе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информации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на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сайте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Сбер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Банка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Брались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все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текстовые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данные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со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всех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вкладок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показанных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на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сайте банка.</a:t>
            </a:r>
          </a:p>
          <a:p>
            <a:pPr marL="0" indent="0" algn="l" defTabSz="914400" rtl="0" eaLnBrk="1" latinLnBrk="0" hangingPunct="1">
              <a:buFontTx/>
              <a:buNone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Информация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сохранялась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в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файл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формата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.csv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без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разрыва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смыслу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следующему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правилу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 в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каждой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строке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–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абзац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с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сайта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Сбер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Банка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какую-либо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услугу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или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ответ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на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какой-либо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вопрос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В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результате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мы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имеем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файл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с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банковскими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данными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Сбер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Банка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длиной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в 349 237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символов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и 471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строку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7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091907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Для разработки пользовательского интерфейса прототипа чата была выбрана платформа Windows 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Forms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Это библиотека классов .NET, которая предназначена для создания приложений с графическим интерфейсом (GUI) на языке C# или других языках программирования.</a:t>
            </a:r>
          </a:p>
          <a:p>
            <a:pPr indent="450215" algn="just">
              <a:lnSpc>
                <a:spcPct val="150000"/>
              </a:lnSpc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Windows 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Forms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предоставляет разработчикам готовые элементы управления, такие как кнопки, текстовые поля, списки, таблицы и др., которые могут быть использованы для создания пользовательского интерфейса. Кроме того, Windows 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Forms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позволяет создавать свои собственные элементы управления и 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кастомизировать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уже существующие.</a:t>
            </a:r>
          </a:p>
          <a:p>
            <a:pPr marL="0" indent="0" algn="l" defTabSz="914400" rtl="0" eaLnBrk="1" latinLnBrk="0" hangingPunct="1">
              <a:buFontTx/>
              <a:buNone/>
            </a:pPr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8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666184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defTabSz="914400" rtl="0" eaLnBrk="1" latinLnBrk="0" hangingPunct="1">
              <a:buFontTx/>
              <a:buNone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 этом слайде вы можете видеть схему работы одного цикла программы.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9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142307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Прямоугольник 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Прямоугольник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Прямоугольник 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Группа 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Прямая соединительная линия 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 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20" name="Дата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 rtlCol="0"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fld id="{8E026458-6CA9-45FF-9A05-2308C637370B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21" name="Нижний колонтитул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5C55CF-C723-4C36-BD5B-42ADAB6E0986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6D7EE8-285F-4EBE-872B-F30513EA1F22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A48AFE-CF93-495A-BEF3-5B6C6EDE6ACA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>
          <a:xfrm>
            <a:off x="10469880" y="6215406"/>
            <a:ext cx="1463040" cy="366586"/>
          </a:xfrm>
        </p:spPr>
        <p:txBody>
          <a:bodyPr rtlCol="0"/>
          <a:lstStyle>
            <a:lvl1pPr>
              <a:defRPr sz="1800"/>
            </a:lvl1pPr>
          </a:lstStyle>
          <a:p>
            <a:fld id="{4FAB73BC-B049-4115-A692-8D63A059BFB8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Прямоугольник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Прямоугольник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Прямоугольник 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Группа 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Прямая соединительная линия 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Прямая соединительная линия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Прямая соединительная линия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563624" y="4682062"/>
            <a:ext cx="9070848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457012EB-9C37-4F6D-9EBC-B77E2BDA6CBC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06680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37032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FD9A6F-6585-4B1C-8867-AAF8E9D02A85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06984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069848" y="2755898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37336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373368" y="2756581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EE5381-7C52-4994-8292-DE114AAF3EE6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3E9752-3974-4C0C-A6D6-5D2950C46B0F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D621E-E979-4AFD-84A4-9067800A1F37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Прямоугольник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85800" y="609600"/>
            <a:ext cx="7772400" cy="53340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296400" y="2286000"/>
            <a:ext cx="2430780" cy="35052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6A57C6-CD87-4346-92BB-FC5DF2E934E0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endParaRPr lang="ru-RU" noProof="1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12" name="Прямоугольник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rtlCol="0"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296400" y="2286000"/>
            <a:ext cx="2432304" cy="3502152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4FBAAACB-0AA0-4BAE-A9DC-FCD61E546CF1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10" name="Прямоугольник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1"/>
              <a:t>Стиль образца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EC7C55D-7C4E-4FA2-BC24-538A44C48203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Прямоугольник 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5" name="Рисунок 4" descr="слои белого шелка на заднем плане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Прямоугольник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7" y="1116386"/>
            <a:ext cx="9068586" cy="2461504"/>
          </a:xfrm>
        </p:spPr>
        <p:txBody>
          <a:bodyPr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ru-RU" sz="2000" b="1" i="1" dirty="0">
                <a:latin typeface="+mn-lt"/>
                <a:cs typeface="Segoe UI Light" panose="020B0502040204020203" pitchFamily="34" charset="0"/>
              </a:rPr>
              <a:t>Разработка ЧАТ-бота для банковских систем</a:t>
            </a:r>
            <a:endParaRPr lang="ru-RU" sz="2000" noProof="1">
              <a:latin typeface="+mn-lt"/>
              <a:cs typeface="Segoe UI Light" panose="020B0502040204020203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2376" y="3485573"/>
            <a:ext cx="2616009" cy="1095557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ru-RU" noProof="1"/>
              <a:t>Студент:</a:t>
            </a:r>
          </a:p>
          <a:p>
            <a:pPr algn="l" rtl="0">
              <a:spcAft>
                <a:spcPts val="600"/>
              </a:spcAft>
            </a:pPr>
            <a:r>
              <a:rPr lang="ru-RU" noProof="1"/>
              <a:t>Гунько Н.М.</a:t>
            </a:r>
          </a:p>
          <a:p>
            <a:pPr algn="l" rtl="0">
              <a:spcAft>
                <a:spcPts val="600"/>
              </a:spcAft>
            </a:pPr>
            <a:r>
              <a:rPr lang="ru-RU" noProof="1"/>
              <a:t>РК6-81Б</a:t>
            </a:r>
          </a:p>
        </p:txBody>
      </p:sp>
      <p:sp>
        <p:nvSpPr>
          <p:cNvPr id="24" name="Прямоугольник 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F09ECB7A-440C-4F40-876D-1BFEB0C9BDB2}"/>
              </a:ext>
            </a:extLst>
          </p:cNvPr>
          <p:cNvSpPr txBox="1">
            <a:spLocks/>
          </p:cNvSpPr>
          <p:nvPr/>
        </p:nvSpPr>
        <p:spPr>
          <a:xfrm>
            <a:off x="1662376" y="4624008"/>
            <a:ext cx="2869190" cy="1095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 spc="8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ru-RU" noProof="1"/>
              <a:t>Научный руководитель:</a:t>
            </a:r>
          </a:p>
          <a:p>
            <a:pPr algn="l">
              <a:spcAft>
                <a:spcPts val="600"/>
              </a:spcAft>
            </a:pPr>
            <a:r>
              <a:rPr lang="ru-RU" noProof="1"/>
              <a:t>Витюков Ф.А.</a:t>
            </a: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E6345663-5B96-4055-8CBD-4898EBB6001A}"/>
              </a:ext>
            </a:extLst>
          </p:cNvPr>
          <p:cNvCxnSpPr>
            <a:cxnSpLocks/>
          </p:cNvCxnSpPr>
          <p:nvPr/>
        </p:nvCxnSpPr>
        <p:spPr>
          <a:xfrm>
            <a:off x="1662376" y="4581130"/>
            <a:ext cx="275023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107D5CE-7142-47E1-BB1D-44863995DD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9031" y="3017108"/>
            <a:ext cx="1722673" cy="203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Способ оценки семантической близости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41D10D-182F-4752-B23C-501B437E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57681"/>
            <a:ext cx="10058400" cy="487735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Чтобы сравнить полученные после </a:t>
            </a:r>
            <a:r>
              <a:rPr lang="ru-RU" dirty="0" err="1"/>
              <a:t>OpenAI</a:t>
            </a:r>
            <a:r>
              <a:rPr lang="ru-RU" dirty="0"/>
              <a:t> </a:t>
            </a:r>
            <a:r>
              <a:rPr lang="ru-RU" dirty="0" err="1"/>
              <a:t>Embeddings</a:t>
            </a:r>
            <a:r>
              <a:rPr lang="ru-RU" dirty="0"/>
              <a:t> API вектора по близости, использовалась метрика, которая называется скалярное произведение</a:t>
            </a:r>
          </a:p>
          <a:p>
            <a:pPr>
              <a:lnSpc>
                <a:spcPct val="150000"/>
              </a:lnSpc>
            </a:pPr>
            <a:r>
              <a:rPr lang="ru-RU" dirty="0"/>
              <a:t>Скалярное произведение между двумя векторами определяется по следующей формуле: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10</a:t>
            </a:fld>
            <a:r>
              <a:rPr lang="en-US" noProof="1"/>
              <a:t> /1</a:t>
            </a:r>
            <a:r>
              <a:rPr lang="ru-RU" noProof="1"/>
              <a:t>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267224" y="3596360"/>
                <a:ext cx="5657552" cy="89992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400" dirty="0"/>
                  <a:t>S(x, y)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d>
                          <m:dPr>
                            <m:begChr m:val="‖"/>
                            <m:endChr m:val="‖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den>
                    </m:f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e>
                        </m:rad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ad>
                          <m:radPr>
                            <m:degHide m:val="on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b>
                                      <m:sSubPr>
                                        <m:ctrlP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e>
                        </m:rad>
                      </m:den>
                    </m:f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7224" y="3596360"/>
                <a:ext cx="5657552" cy="899926"/>
              </a:xfrm>
              <a:prstGeom prst="rect">
                <a:avLst/>
              </a:prstGeom>
              <a:blipFill rotWithShape="0">
                <a:blip r:embed="rId3"/>
                <a:stretch>
                  <a:fillRect l="-33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2066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Вид запроса к языковой модели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11</a:t>
            </a:fld>
            <a:r>
              <a:rPr lang="en-US" noProof="1"/>
              <a:t> /1</a:t>
            </a:r>
            <a:r>
              <a:rPr lang="ru-RU" noProof="1"/>
              <a:t>5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434220"/>
            <a:ext cx="10058400" cy="37811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66800" y="1334285"/>
            <a:ext cx="1005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dirty="0"/>
              <a:t>Запрос к языковой модели формируется из</a:t>
            </a:r>
            <a:r>
              <a:rPr lang="en-US"/>
              <a:t> </a:t>
            </a:r>
            <a:r>
              <a:rPr lang="ru-RU"/>
              <a:t>правила, контекста и вопроса пользователя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5540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Пример работы программы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12</a:t>
            </a:fld>
            <a:r>
              <a:rPr lang="en-US" noProof="1"/>
              <a:t> /1</a:t>
            </a:r>
            <a:r>
              <a:rPr lang="ru-RU" noProof="1"/>
              <a:t>5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1" y="1228678"/>
            <a:ext cx="4968534" cy="278315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2432" y="3308290"/>
            <a:ext cx="5152768" cy="286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282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13</a:t>
            </a:fld>
            <a:r>
              <a:rPr lang="en-US" noProof="1"/>
              <a:t> /1</a:t>
            </a:r>
            <a:r>
              <a:rPr lang="ru-RU" noProof="1"/>
              <a:t>5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51154"/>
            <a:ext cx="10058400" cy="1371600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Главный минус – утечка данных из-за использования </a:t>
            </a:r>
            <a:r>
              <a:rPr lang="en-US" sz="3200" dirty="0">
                <a:latin typeface="+mj-lt"/>
              </a:rPr>
              <a:t>OpenAI API</a:t>
            </a:r>
            <a:endParaRPr lang="ru-RU" sz="3200" dirty="0">
              <a:latin typeface="+mj-lt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254" y="2282481"/>
            <a:ext cx="7017492" cy="374345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25342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14</a:t>
            </a:fld>
            <a:r>
              <a:rPr lang="en-US" noProof="1"/>
              <a:t> /1</a:t>
            </a:r>
            <a:r>
              <a:rPr lang="ru-RU" noProof="1"/>
              <a:t>5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31ACEF9-90F1-4DBE-BD5E-185CFA48D9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9802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>
                <a:latin typeface="+mj-lt"/>
              </a:rPr>
              <a:t>Схема полностью локальной реализации чат-бота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66800" y="5280458"/>
            <a:ext cx="10058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sz="1400" dirty="0"/>
              <a:t>Шаги 1 и 2. Запрашиваем нашу удаленно развернутую базу данных векторов, в которой хранятся данные, чтобы получить документы, относящиеся к вашему текущему запросу.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sz="1400" dirty="0"/>
              <a:t>Шаг 3 и 4: Вставляем возвращенные документы вместе с подсказкой в ​​маркеры контекста, предоставленные удаленному LLM, который затем будет использоваться для создания пользовательского ответа.</a:t>
            </a:r>
          </a:p>
        </p:txBody>
      </p:sp>
      <p:pic>
        <p:nvPicPr>
          <p:cNvPr id="20" name="Объект 19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98088" y="1734452"/>
            <a:ext cx="7395824" cy="354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333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4DBCC82-9F00-451C-AB1A-8047078C0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087" y="1921742"/>
            <a:ext cx="10058401" cy="3572577"/>
          </a:xfrm>
        </p:spPr>
        <p:txBody>
          <a:bodyPr>
            <a:normAutofit fontScale="85000" lnSpcReduction="10000"/>
          </a:bodyPr>
          <a:lstStyle/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dirty="0"/>
              <a:t>В заключение можно отметить, что одной из основных проблем существующих чат-ботов в банковской сфере является их ограниченность в коммуникации, что приводит к предпочтению людьми общения с операторами</a:t>
            </a:r>
            <a:r>
              <a:rPr lang="en-US" dirty="0"/>
              <a:t>;</a:t>
            </a:r>
          </a:p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dirty="0"/>
              <a:t>Был спроектирован и разработан прототип чата с чат-ботом для банковского приложения с использованием готовой языковой модели, который на данном этапе выполняет необходимые функции в консультировании клиентов</a:t>
            </a:r>
            <a:r>
              <a:rPr lang="en-US" dirty="0"/>
              <a:t>;</a:t>
            </a:r>
            <a:endParaRPr lang="ru-RU" dirty="0"/>
          </a:p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dirty="0"/>
              <a:t>Сейчас область языковых моделей очень активно развивается, и мы наблюдаем значительный прогресс. Каждый месяц научные сообщества выпускают в свет все более мощные модели. Вскоре мы можем оказаться в ситуации, когда будет сложно отличить виртуального ассистента от общения с реальным человеком.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31ACEF9-90F1-4DBE-BD5E-185CFA48D978}"/>
              </a:ext>
            </a:extLst>
          </p:cNvPr>
          <p:cNvSpPr txBox="1">
            <a:spLocks/>
          </p:cNvSpPr>
          <p:nvPr/>
        </p:nvSpPr>
        <p:spPr>
          <a:xfrm>
            <a:off x="1191087" y="687328"/>
            <a:ext cx="10058400" cy="77748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>
                <a:latin typeface="+mj-lt"/>
              </a:rPr>
              <a:t>Заключение</a:t>
            </a:r>
            <a:endParaRPr lang="ru-RU" sz="2400" dirty="0">
              <a:latin typeface="+mj-lt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FC6CF03-6AA8-4D11-AEB6-56AE8B9BF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15</a:t>
            </a:fld>
            <a:r>
              <a:rPr lang="ru-RU" noProof="1"/>
              <a:t> </a:t>
            </a:r>
            <a:r>
              <a:rPr lang="en-US" noProof="1"/>
              <a:t>/</a:t>
            </a:r>
            <a:r>
              <a:rPr lang="ru-RU" noProof="1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495544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41D10D-182F-4752-B23C-501B437E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338047"/>
            <a:ext cx="10058400" cy="487735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ru-RU" b="1" u="sng" dirty="0"/>
              <a:t>Цель работы</a:t>
            </a:r>
            <a:r>
              <a:rPr lang="ru-RU" b="1" dirty="0"/>
              <a:t>: </a:t>
            </a:r>
            <a:r>
              <a:rPr lang="ru-RU" dirty="0"/>
              <a:t>разработка чат-бота для банковских систем.</a:t>
            </a:r>
          </a:p>
          <a:p>
            <a:pPr>
              <a:lnSpc>
                <a:spcPct val="150000"/>
              </a:lnSpc>
            </a:pPr>
            <a:r>
              <a:rPr lang="ru-RU" b="1" u="sng" dirty="0"/>
              <a:t>Задачи</a:t>
            </a:r>
            <a:r>
              <a:rPr lang="ru-RU" b="1" dirty="0"/>
              <a:t>: </a:t>
            </a:r>
            <a:endParaRPr lang="ru-RU" dirty="0"/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определение функциональности чат-бота</a:t>
            </a:r>
            <a:r>
              <a:rPr lang="en-US" dirty="0"/>
              <a:t>;</a:t>
            </a:r>
            <a:endParaRPr lang="ru-RU" dirty="0"/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разработка прототипа чата</a:t>
            </a:r>
            <a:r>
              <a:rPr lang="en-US" dirty="0"/>
              <a:t>;</a:t>
            </a:r>
            <a:endParaRPr lang="ru-RU" dirty="0"/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поиск и внедрение готовой языковой модели в структуру чат-бота</a:t>
            </a:r>
            <a:r>
              <a:rPr lang="en-US" dirty="0"/>
              <a:t>;</a:t>
            </a:r>
            <a:endParaRPr lang="ru-RU" dirty="0"/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сбор и обработка данных для расширения знаний готовой языковой модели;</a:t>
            </a:r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реализация механизма хранения базы знаний и встраивания дополнительного контекста.</a:t>
            </a:r>
          </a:p>
          <a:p>
            <a:pPr marL="182880" lvl="1">
              <a:lnSpc>
                <a:spcPct val="150000"/>
              </a:lnSpc>
              <a:spcBef>
                <a:spcPts val="900"/>
              </a:spcBef>
            </a:pPr>
            <a:r>
              <a:rPr lang="ru-RU" sz="1800" b="1" u="sng" dirty="0"/>
              <a:t>Предметная область:</a:t>
            </a:r>
          </a:p>
          <a:p>
            <a:pPr lvl="1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ru-RU" dirty="0"/>
              <a:t>Банковское обслуживание</a:t>
            </a:r>
            <a:r>
              <a:rPr lang="en-US" dirty="0"/>
              <a:t>: </a:t>
            </a:r>
            <a:r>
              <a:rPr lang="ru-RU" dirty="0"/>
              <a:t>виртуальный ассистент может предоставлять информацию о банковских услугах, отвечать на вопросы клиентов, помогать с проведением финансовых операций и т.д.</a:t>
            </a:r>
          </a:p>
          <a:p>
            <a:pPr marL="560070" lvl="2" indent="-285750">
              <a:lnSpc>
                <a:spcPct val="150000"/>
              </a:lnSpc>
              <a:spcBef>
                <a:spcPts val="900"/>
              </a:spcBef>
              <a:buFont typeface="Arial" panose="020B0604020202020204" pitchFamily="34" charset="0"/>
              <a:buChar char="•"/>
            </a:pPr>
            <a:endParaRPr lang="ru-RU" sz="1600" b="1" u="sng" dirty="0"/>
          </a:p>
          <a:p>
            <a:pPr marL="274320" lvl="1" indent="0" algn="just">
              <a:lnSpc>
                <a:spcPct val="150000"/>
              </a:lnSpc>
              <a:buNone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2</a:t>
            </a:fld>
            <a:r>
              <a:rPr lang="ru-RU" noProof="1"/>
              <a:t> </a:t>
            </a:r>
            <a:r>
              <a:rPr lang="en-US" noProof="1"/>
              <a:t>/1</a:t>
            </a:r>
            <a:r>
              <a:rPr lang="ru-RU" noProof="1"/>
              <a:t>5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9BF027-D209-DEC7-9487-34CBD6F9F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7520" y="1490447"/>
            <a:ext cx="1757680" cy="17576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2649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6800" y="2350518"/>
            <a:ext cx="10058400" cy="2630768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3</a:t>
            </a:fld>
            <a:r>
              <a:rPr lang="en-US" noProof="1"/>
              <a:t> /1</a:t>
            </a:r>
            <a:r>
              <a:rPr lang="ru-RU" noProof="1"/>
              <a:t>5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Польза от внедрения чат-бота в систему банковского обслуживания</a:t>
            </a:r>
          </a:p>
        </p:txBody>
      </p:sp>
    </p:spTree>
    <p:extLst>
      <p:ext uri="{BB962C8B-B14F-4D97-AF65-F5344CB8AC3E}">
        <p14:creationId xmlns:p14="http://schemas.microsoft.com/office/powerpoint/2010/main" val="1269750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4</a:t>
            </a:fld>
            <a:r>
              <a:rPr lang="en-US" noProof="1"/>
              <a:t> /1</a:t>
            </a:r>
            <a:r>
              <a:rPr lang="ru-RU" noProof="1"/>
              <a:t>5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Недостатки существующего банковского обслуживания клиентов виртуальными ассистентами</a:t>
            </a:r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6800" y="2185482"/>
            <a:ext cx="5807423" cy="221258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5698" y="3291772"/>
            <a:ext cx="5629502" cy="292363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66800" y="4844126"/>
            <a:ext cx="39565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Часто наблюдается перевод на </a:t>
            </a:r>
          </a:p>
          <a:p>
            <a:r>
              <a:rPr lang="ru-RU" dirty="0"/>
              <a:t>оператора из-за отсутствия </a:t>
            </a:r>
          </a:p>
          <a:p>
            <a:r>
              <a:rPr lang="ru-RU" dirty="0"/>
              <a:t>инструкций в алгоритме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53627" y="2179699"/>
            <a:ext cx="38715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Превращение разговора с чат-</a:t>
            </a:r>
          </a:p>
          <a:p>
            <a:r>
              <a:rPr lang="ru-RU" dirty="0"/>
              <a:t>ботом в навигацию по кнопкам</a:t>
            </a: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912067">
            <a:off x="324931" y="4338440"/>
            <a:ext cx="1011373" cy="101137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1513179">
            <a:off x="10797435" y="2419500"/>
            <a:ext cx="1011373" cy="101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56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5</a:t>
            </a:fld>
            <a:r>
              <a:rPr lang="en-US" noProof="1"/>
              <a:t> /1</a:t>
            </a:r>
            <a:r>
              <a:rPr lang="ru-RU" noProof="1"/>
              <a:t>5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Реальные примеры</a:t>
            </a:r>
          </a:p>
        </p:txBody>
      </p:sp>
      <p:pic>
        <p:nvPicPr>
          <p:cNvPr id="6" name="Объект 5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6799" y="2285540"/>
            <a:ext cx="1915534" cy="3304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5886" y="2911244"/>
            <a:ext cx="1997986" cy="33041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7425" y="3422085"/>
            <a:ext cx="2377775" cy="21734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8553" y="2438400"/>
            <a:ext cx="257854" cy="25785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026407" y="2291359"/>
            <a:ext cx="21339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Тинькофф</a:t>
            </a:r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00519" y="5833229"/>
            <a:ext cx="269782" cy="26978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588289" y="5700264"/>
            <a:ext cx="1196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err="1"/>
              <a:t>Сбер</a:t>
            </a:r>
            <a:endParaRPr lang="ru-RU" sz="2800" dirty="0"/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1599" y="5844263"/>
            <a:ext cx="268658" cy="26865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350257" y="5692186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Почта Банк</a:t>
            </a:r>
          </a:p>
        </p:txBody>
      </p:sp>
    </p:spTree>
    <p:extLst>
      <p:ext uri="{BB962C8B-B14F-4D97-AF65-F5344CB8AC3E}">
        <p14:creationId xmlns:p14="http://schemas.microsoft.com/office/powerpoint/2010/main" val="2381568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6</a:t>
            </a:fld>
            <a:r>
              <a:rPr lang="en-US" noProof="1"/>
              <a:t> /1</a:t>
            </a:r>
            <a:r>
              <a:rPr lang="ru-RU" noProof="1"/>
              <a:t>5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Использованные ресурсы</a:t>
            </a:r>
          </a:p>
        </p:txBody>
      </p:sp>
      <p:pic>
        <p:nvPicPr>
          <p:cNvPr id="9" name="Объект 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6800" y="2283169"/>
            <a:ext cx="1723934" cy="3932237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5178" y="2283169"/>
            <a:ext cx="3301644" cy="393223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896431" y="5569075"/>
            <a:ext cx="3228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Компания, которая предоставляет </a:t>
            </a:r>
            <a:r>
              <a:rPr lang="en-US" sz="1200"/>
              <a:t>API </a:t>
            </a:r>
            <a:r>
              <a:rPr lang="en-US" sz="1200" dirty="0"/>
              <a:t>(Application </a:t>
            </a:r>
            <a:r>
              <a:rPr lang="en-US" sz="1200"/>
              <a:t>Programming Interface)</a:t>
            </a:r>
            <a:r>
              <a:rPr lang="ru-RU" sz="1200"/>
              <a:t> к мощным обученным моделям.</a:t>
            </a:r>
            <a:endParaRPr lang="ru-RU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7820929" y="2383526"/>
            <a:ext cx="3304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Платформа с коллекцией готовых современных предварительно обученных моделей.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20928" y="3468469"/>
            <a:ext cx="3304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База данных для встраивания с открытым исходным кодом. Самый быстрый способ создавать приложения с языковой моделью с памятью.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20927" y="4484132"/>
            <a:ext cx="3304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Платформа предоставляет общий интерфейс к языковым моделям, а так же управление базой знаний.</a:t>
            </a:r>
          </a:p>
        </p:txBody>
      </p:sp>
    </p:spTree>
    <p:extLst>
      <p:ext uri="{BB962C8B-B14F-4D97-AF65-F5344CB8AC3E}">
        <p14:creationId xmlns:p14="http://schemas.microsoft.com/office/powerpoint/2010/main" val="1018193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Сбор и подготовка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41D10D-182F-4752-B23C-501B437E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57681"/>
            <a:ext cx="4339191" cy="489713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ru-RU" dirty="0"/>
              <a:t>База знаний формировалась на основе информации, указанной на сайте </a:t>
            </a:r>
            <a:r>
              <a:rPr lang="ru-RU" dirty="0" err="1"/>
              <a:t>Сбер</a:t>
            </a:r>
            <a:r>
              <a:rPr lang="ru-RU" dirty="0"/>
              <a:t> Банка. Информация сохранялась построчно в файл в формате .</a:t>
            </a:r>
            <a:r>
              <a:rPr lang="en-US" dirty="0"/>
              <a:t>csv </a:t>
            </a:r>
            <a:r>
              <a:rPr lang="ru-RU" dirty="0"/>
              <a:t>без разрыва по смыслу по следующему правилу: в каждой строке – абзац с сайта </a:t>
            </a:r>
            <a:r>
              <a:rPr lang="ru-RU" dirty="0" err="1"/>
              <a:t>Сбер</a:t>
            </a:r>
            <a:r>
              <a:rPr lang="ru-RU" dirty="0"/>
              <a:t> Банка про какую-либо услугу или ответ на какой-либо вопрос.</a:t>
            </a:r>
          </a:p>
          <a:p>
            <a:pPr>
              <a:lnSpc>
                <a:spcPct val="150000"/>
              </a:lnSpc>
            </a:pPr>
            <a:endParaRPr lang="ru-RU" dirty="0"/>
          </a:p>
          <a:p>
            <a:pPr>
              <a:lnSpc>
                <a:spcPct val="150000"/>
              </a:lnSpc>
            </a:pPr>
            <a:endParaRPr lang="ru-RU" dirty="0"/>
          </a:p>
          <a:p>
            <a:pPr>
              <a:lnSpc>
                <a:spcPct val="150000"/>
              </a:lnSpc>
            </a:pPr>
            <a:endParaRPr lang="ru-RU" dirty="0"/>
          </a:p>
          <a:p>
            <a:pPr>
              <a:lnSpc>
                <a:spcPct val="150000"/>
              </a:lnSpc>
            </a:pPr>
            <a:endParaRPr lang="ru-RU" dirty="0"/>
          </a:p>
          <a:p>
            <a:pPr>
              <a:lnSpc>
                <a:spcPct val="150000"/>
              </a:lnSpc>
            </a:pPr>
            <a:endParaRPr lang="ru-RU" dirty="0"/>
          </a:p>
          <a:p>
            <a:pPr>
              <a:lnSpc>
                <a:spcPct val="150000"/>
              </a:lnSpc>
            </a:pPr>
            <a:r>
              <a:rPr lang="ru-RU" dirty="0"/>
              <a:t>В результате мы имеем файл с банковскими данными </a:t>
            </a:r>
            <a:r>
              <a:rPr lang="ru-RU" dirty="0" err="1"/>
              <a:t>Сбер</a:t>
            </a:r>
            <a:r>
              <a:rPr lang="ru-RU" dirty="0"/>
              <a:t> Банка, длиной в 349 237 символов и 471 строку. </a:t>
            </a:r>
          </a:p>
          <a:p>
            <a:pPr>
              <a:lnSpc>
                <a:spcPct val="150000"/>
              </a:lnSpc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7</a:t>
            </a:fld>
            <a:r>
              <a:rPr lang="ru-RU" noProof="1"/>
              <a:t> </a:t>
            </a:r>
            <a:r>
              <a:rPr lang="en-US" noProof="1"/>
              <a:t>/1</a:t>
            </a:r>
            <a:r>
              <a:rPr lang="ru-RU" noProof="1"/>
              <a:t>5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43" y="3127623"/>
            <a:ext cx="3805703" cy="16779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5E41D10D-182F-4752-B23C-501B437E40D2}"/>
              </a:ext>
            </a:extLst>
          </p:cNvPr>
          <p:cNvSpPr txBox="1">
            <a:spLocks/>
          </p:cNvSpPr>
          <p:nvPr/>
        </p:nvSpPr>
        <p:spPr>
          <a:xfrm>
            <a:off x="5554274" y="1157682"/>
            <a:ext cx="5570926" cy="1717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ru-RU" dirty="0"/>
              <a:t>В качестве подготовки данных было получено векторное представление для каждой строки собранных данных при помощи модели </a:t>
            </a:r>
            <a:r>
              <a:rPr lang="en-US"/>
              <a:t>OpenAI Embeddings</a:t>
            </a:r>
            <a:r>
              <a:rPr lang="ru-RU"/>
              <a:t>.</a:t>
            </a:r>
          </a:p>
          <a:p>
            <a:pPr>
              <a:lnSpc>
                <a:spcPct val="150000"/>
              </a:lnSpc>
            </a:pPr>
            <a:r>
              <a:rPr lang="ru-RU" dirty="0"/>
              <a:t>В результате подготовки данных имеем такой же файл, дополненный векторными представлениями.</a:t>
            </a:r>
          </a:p>
          <a:p>
            <a:pPr>
              <a:lnSpc>
                <a:spcPct val="150000"/>
              </a:lnSpc>
            </a:pP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896" y="3127623"/>
            <a:ext cx="3046609" cy="1394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8591" y="4658449"/>
            <a:ext cx="3046609" cy="13963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5547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Пользовательский интерфейс чата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41D10D-182F-4752-B23C-501B437E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57681"/>
            <a:ext cx="10058400" cy="487735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Пользовательский интерфейс реализован в виде однооконного приложения на основе платформы </a:t>
            </a:r>
            <a:r>
              <a:rPr lang="en-US" dirty="0"/>
              <a:t>.NET 6.0 Windows Forms</a:t>
            </a:r>
            <a:r>
              <a:rPr lang="ru-RU" dirty="0"/>
              <a:t>, которая предоставляет разработчикам готовые элементы управления, такие как кнопки, текстовые поля, списки, таблицы и др.</a:t>
            </a:r>
          </a:p>
          <a:p>
            <a:pPr>
              <a:lnSpc>
                <a:spcPct val="150000"/>
              </a:lnSpc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8</a:t>
            </a:fld>
            <a:r>
              <a:rPr lang="en-US" noProof="1"/>
              <a:t> /1</a:t>
            </a:r>
            <a:r>
              <a:rPr lang="ru-RU" noProof="1"/>
              <a:t>5</a:t>
            </a:r>
          </a:p>
        </p:txBody>
      </p:sp>
      <p:pic>
        <p:nvPicPr>
          <p:cNvPr id="8" name="Рисунок 7"/>
          <p:cNvPicPr/>
          <p:nvPr/>
        </p:nvPicPr>
        <p:blipFill>
          <a:blip r:embed="rId3"/>
          <a:stretch>
            <a:fillRect/>
          </a:stretch>
        </p:blipFill>
        <p:spPr>
          <a:xfrm>
            <a:off x="3362007" y="3110865"/>
            <a:ext cx="5467985" cy="29241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3434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Схема работы одного цикла программы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9</a:t>
            </a:fld>
            <a:r>
              <a:rPr lang="en-US" noProof="1"/>
              <a:t> /1</a:t>
            </a:r>
            <a:r>
              <a:rPr lang="ru-RU" noProof="1"/>
              <a:t>5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576077"/>
            <a:ext cx="10058400" cy="452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1453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авон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81_TF78757031.potx" id="{2A276A4E-08F8-48D5-9845-64D099A7639E}" vid="{FF648781-DCEA-40AF-B1F6-A26F095BFAB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28D249-1983-451D-8451-059C0BA5C7BA}">
  <ds:schemaRefs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16c05727-aa75-4e4a-9b5f-8a80a1165891"/>
    <ds:schemaRef ds:uri="71af3243-3dd4-4a8d-8c0d-dd76da1f02a5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Савон</Template>
  <TotalTime>0</TotalTime>
  <Words>2174</Words>
  <Application>Microsoft Office PowerPoint</Application>
  <PresentationFormat>Широкоэкранный</PresentationFormat>
  <Paragraphs>136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5" baseType="lpstr">
      <vt:lpstr>Arial</vt:lpstr>
      <vt:lpstr>Calibri</vt:lpstr>
      <vt:lpstr>Cambria Math</vt:lpstr>
      <vt:lpstr>Century Gothic</vt:lpstr>
      <vt:lpstr>Courier New</vt:lpstr>
      <vt:lpstr>Garamond</vt:lpstr>
      <vt:lpstr>Symbol</vt:lpstr>
      <vt:lpstr>Times New Roman</vt:lpstr>
      <vt:lpstr>var(--font-serif)</vt:lpstr>
      <vt:lpstr>Савон</vt:lpstr>
      <vt:lpstr>Разработка ЧАТ-бота для банковских систем</vt:lpstr>
      <vt:lpstr>Введение</vt:lpstr>
      <vt:lpstr>Польза от внедрения чат-бота в систему банковского обслуживания</vt:lpstr>
      <vt:lpstr>Недостатки существующего банковского обслуживания клиентов виртуальными ассистентами</vt:lpstr>
      <vt:lpstr>Реальные примеры</vt:lpstr>
      <vt:lpstr>Использованные ресурсы</vt:lpstr>
      <vt:lpstr>Сбор и подготовка данных</vt:lpstr>
      <vt:lpstr>Пользовательский интерфейс чата</vt:lpstr>
      <vt:lpstr>Схема работы одного цикла программы</vt:lpstr>
      <vt:lpstr>Способ оценки семантической близости</vt:lpstr>
      <vt:lpstr>Вид запроса к языковой модели</vt:lpstr>
      <vt:lpstr>Пример работы программы</vt:lpstr>
      <vt:lpstr>Главный минус – утечка данных из-за использования OpenAI API</vt:lpstr>
      <vt:lpstr>Схема полностью локальной реализации чат-бота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2020-06-21T13:59:17Z</dcterms:created>
  <dcterms:modified xsi:type="dcterms:W3CDTF">2023-06-20T20:17:26Z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